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82" r:id="rId5"/>
    <p:sldId id="284" r:id="rId6"/>
    <p:sldId id="283" r:id="rId7"/>
    <p:sldId id="285" r:id="rId8"/>
    <p:sldId id="286" r:id="rId9"/>
    <p:sldId id="287" r:id="rId10"/>
    <p:sldId id="288" r:id="rId11"/>
    <p:sldId id="289" r:id="rId12"/>
    <p:sldId id="280" r:id="rId13"/>
    <p:sldId id="27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4" d="100"/>
          <a:sy n="74" d="100"/>
        </p:scale>
        <p:origin x="-558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575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810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706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48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7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785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158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728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195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761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CA387F-4847-4FD8-BB28-F595D4849700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71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A387F-4847-4FD8-BB28-F595D4849700}" type="datetimeFigureOut">
              <a:rPr lang="en-US" smtClean="0"/>
              <a:t>12/1/2020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33490-8DF8-4A19-8422-BC54F8851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75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7312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7300" b="1" dirty="0" smtClean="0"/>
              <a:t>MDM</a:t>
            </a:r>
            <a:r>
              <a:rPr lang="ru-RU" sz="7300" b="1" dirty="0" smtClean="0"/>
              <a:t> </a:t>
            </a:r>
            <a:r>
              <a:rPr lang="ru-RU" sz="7300" b="1" dirty="0" smtClean="0"/>
              <a:t>«</a:t>
            </a:r>
            <a:r>
              <a:rPr lang="ru-RU" sz="7300" b="1" dirty="0" err="1" smtClean="0"/>
              <a:t>Енергоцентр</a:t>
            </a:r>
            <a:r>
              <a:rPr lang="ru-RU" sz="7300" b="1" dirty="0" smtClean="0"/>
              <a:t>»™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dirty="0" err="1" smtClean="0"/>
              <a:t>автоматизац</a:t>
            </a:r>
            <a:r>
              <a:rPr lang="uk-UA" sz="2400" dirty="0" err="1" smtClean="0"/>
              <a:t>ія</a:t>
            </a:r>
            <a:r>
              <a:rPr lang="uk-UA" sz="2400" dirty="0" smtClean="0"/>
              <a:t> </a:t>
            </a:r>
            <a:r>
              <a:rPr lang="uk-UA" sz="2400" dirty="0" smtClean="0"/>
              <a:t>функцій дистрибуції </a:t>
            </a:r>
            <a:r>
              <a:rPr lang="uk-UA" sz="2400" dirty="0" smtClean="0"/>
              <a:t>енергоносіїв</a:t>
            </a:r>
            <a:r>
              <a:rPr lang="uk-UA" sz="2400" dirty="0" smtClean="0"/>
              <a:t> </a:t>
            </a:r>
            <a:r>
              <a:rPr lang="uk-UA" sz="2400" dirty="0" smtClean="0"/>
              <a:t>«під ключ</a:t>
            </a:r>
            <a:r>
              <a:rPr lang="uk-UA" sz="2400" dirty="0" smtClean="0"/>
              <a:t>»</a:t>
            </a:r>
            <a:br>
              <a:rPr lang="uk-UA" sz="2400" dirty="0" smtClean="0"/>
            </a:br>
            <a:r>
              <a:rPr lang="uk-UA" sz="2400" dirty="0" smtClean="0"/>
              <a:t>(збір даних, аналіз, розрахунки,</a:t>
            </a:r>
            <a:r>
              <a:rPr lang="en-US" sz="2400" dirty="0" smtClean="0"/>
              <a:t> ,</a:t>
            </a:r>
            <a:r>
              <a:rPr lang="uk-UA" sz="2400" dirty="0" err="1" smtClean="0"/>
              <a:t>біллінг</a:t>
            </a:r>
            <a:r>
              <a:rPr lang="uk-UA" sz="2400" dirty="0" smtClean="0"/>
              <a:t>,  оперативний контроль)</a:t>
            </a:r>
            <a:endParaRPr lang="en-US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031087"/>
            <a:ext cx="9144000" cy="1537608"/>
          </a:xfrm>
        </p:spPr>
        <p:txBody>
          <a:bodyPr>
            <a:normAutofit fontScale="70000" lnSpcReduction="20000"/>
          </a:bodyPr>
          <a:lstStyle/>
          <a:p>
            <a:endParaRPr lang="uk-UA" dirty="0" smtClean="0"/>
          </a:p>
          <a:p>
            <a:endParaRPr lang="uk-UA" dirty="0"/>
          </a:p>
          <a:p>
            <a:r>
              <a:rPr lang="uk-UA" dirty="0" smtClean="0"/>
              <a:t>ТОВ </a:t>
            </a:r>
            <a:r>
              <a:rPr lang="uk-UA" dirty="0" smtClean="0"/>
              <a:t>«</a:t>
            </a:r>
            <a:r>
              <a:rPr lang="uk-UA" dirty="0" err="1" smtClean="0"/>
              <a:t>Вік-Софт</a:t>
            </a:r>
            <a:r>
              <a:rPr lang="uk-UA" dirty="0" smtClean="0"/>
              <a:t>»</a:t>
            </a:r>
          </a:p>
          <a:p>
            <a:r>
              <a:rPr lang="en-US" dirty="0" smtClean="0"/>
              <a:t>www.vik-soft.com.ua</a:t>
            </a:r>
            <a:endParaRPr lang="uk-UA" dirty="0" smtClean="0"/>
          </a:p>
          <a:p>
            <a:r>
              <a:rPr lang="uk-UA" dirty="0" smtClean="0"/>
              <a:t>2007 - 2020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75" y="283273"/>
            <a:ext cx="2381250" cy="25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5486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Чому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MDM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ЕнергоЦентр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1236"/>
            <a:ext cx="10701130" cy="514986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Для обліку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білінгу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системі ведуться всі необхідні довідники для автоматичного розрахунку тарифів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Всі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типи документів, що використовуються в системі, створенні на базі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html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 та можуть мінятись без залучення розробника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Всі елементи довідкової системи доступні в модулі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задання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формули тарифу для кожного клієнта, що дозволяє автоматично і динамічно розраховувати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 групових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аналітичних звітів по всім клієнтам постачальника з врахуванням фільтрів (всі дані доступні для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вигрузки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Ексель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Ці модулі постійно розвиваються і розширяються по мірі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експлуатації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вна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картка клієнта з врахуванням всіх його параметрів для автоматичного формування тарифів, рахунків, актів та ін.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Дані про його фактичне та прогнозоване (заявки) споживання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Прийом даних виписок з різних клієнт-банків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Прийом макетів по фактичному споживанню від клієнтів, операторів комерційних даних, ОСР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Автоматичні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розсилки рахунків клієнтам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Автоматичні розсилки різних повідомлень (попередження, нагадування та ін.)</a:t>
            </a: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Автоматичні розсилки актів по виставленим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рахункам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673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Чому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MDM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ЕнергоЦентр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1236"/>
            <a:ext cx="10701130" cy="5149868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Технічна підтримка – запорука стабільної роботи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Відкритість архітектури модулів дозволяє максимальний об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єм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робіт проводити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ез залучення розробників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Максимальне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логіювання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всіх процесів системи дозволяє максимально швидко надати відповідь у випадку нештатної ситуації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Велика кількість інсталяцій дозволила створити максимально стабільну та мобільну архітектуру системи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Відкритий «зворотній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зок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» - всі побажання по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фективній роботі  системи враховуються від всіх учасників ринку та 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являються в наших постійних оновленнях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Архітектура наслідування – дозволяє оновити будь яку версію системи до останньої без залучення розробників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Щоквартальні оновлення (сума напрацювань по різним питанням) доступні на нашому сайтові і можливість встановлення без залучення розробника.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6779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8651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904" y="429450"/>
            <a:ext cx="8617225" cy="6150585"/>
          </a:xfrm>
        </p:spPr>
      </p:pic>
    </p:spTree>
    <p:extLst>
      <p:ext uri="{BB962C8B-B14F-4D97-AF65-F5344CB8AC3E}">
        <p14:creationId xmlns:p14="http://schemas.microsoft.com/office/powerpoint/2010/main" val="2438042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Наші переваги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10139"/>
            <a:ext cx="10515600" cy="4566824"/>
          </a:xfrm>
        </p:spPr>
        <p:txBody>
          <a:bodyPr>
            <a:normAutofit fontScale="85000" lnSpcReduction="20000"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років праці на ринку енергетики України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Величезна база напрацювань щодо модулів і їх функціоналу, що дозволяє швидко впроваджувати нові механізми аналізу і обробки даних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Повний цикл обробки даних  - від отримання даних з різних джерел (автоматичний і ручний) до виставлення рахунків та контролю прийому платежів для формування БАЛАНСУ клієнта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Прийом макетів від ОСР та інших компаній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Обробка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CSV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файлів отриманих з ММС платформи і подальше використання цих даних в розбивці групи Б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Можливість формувати заявки в кабінеті користувача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Технічна підтримка, що перевірена роками та тисячами наших клієнтів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Постійний контроль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зворотнього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звязку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покращення можливостей модулів нашого продукту ПЗ «Енергоцентр»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261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Наші досягнення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1236"/>
            <a:ext cx="10701130" cy="498944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Починаючи з 2007 року ми розвиваємо коробочний продукт для автоматизації обліку енергоресурсів ПЗ «Енергоцентр», який завдяки своїй відкритій архітектурі та зручній технічній підтримці став №1 на ринку України як для невеликих компаній так і для корпоративного сектору.</a:t>
            </a:r>
          </a:p>
          <a:p>
            <a:pPr marL="0" indent="0">
              <a:buNone/>
            </a:pP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Наші впровадження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1700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офіційно проданих копій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ОСР (колишні обленерго) використовують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 100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єктів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генерації (ТЕЦ, мала гідро, альтернативна та ін.)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 20 постачальників електроенергії (ТЕК, Енерджі365, Енергопостачальник, Технологічні продукти та ін.)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корпоративний сектор (ДТЕК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МетІнвест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ТрансНафта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ТрансГаз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агрохолдинги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великі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торгові мережі та ін.)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Комплексний облік енергоресурсів (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газ, тепло) для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ТеплокомунЕнерго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КиївТепло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ЧернігівТеплокомун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РівнеТеплокомун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та ін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Автоматично збирається інформація щодня з більше ніж 400 000 приладів обліку (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КиївЕнерго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70 000,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СумиОбл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30 000, </a:t>
            </a:r>
            <a:r>
              <a:rPr lang="uk-UA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ДніпроОблЕнерго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30 000)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6753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Наші цілі в цьому проекті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1236"/>
            <a:ext cx="10701130" cy="498944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КРОК 1 “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Енергооблік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– перший крок до енергоефективності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формувати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єдину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довідкову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систему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щодо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засобів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вимірювання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обліку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простити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централізувати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механізми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збору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електроспоживання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uk-UA" dirty="0">
                <a:latin typeface="Times New Roman" pitchFamily="18" charset="0"/>
                <a:cs typeface="Times New Roman" pitchFamily="18" charset="0"/>
              </a:rPr>
              <a:t>Уніфікувати базу приладів обліку та сформувати єдиний обмінний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фонд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1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Автоматизувати розрахунки балансів та небалансів за рахунок розширення довідникової інформації, а не ручної праці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uk-UA" dirty="0">
                <a:latin typeface="Times New Roman" pitchFamily="18" charset="0"/>
                <a:cs typeface="Times New Roman" pitchFamily="18" charset="0"/>
              </a:rPr>
              <a:t>Автоматизувати обмін інформацією всередині компанії між різними системами даних та з зовнішніми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системами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uk-UA" dirty="0">
                <a:latin typeface="Times New Roman" pitchFamily="18" charset="0"/>
                <a:cs typeface="Times New Roman" pitchFamily="18" charset="0"/>
              </a:rPr>
              <a:t>Розширити базу знань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компанії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про бізнес процеси всередині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995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Наші цілі в цьому проекті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1236"/>
            <a:ext cx="10701130" cy="498944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lnSpcReduction="10000"/>
          </a:bodyPr>
          <a:lstStyle/>
          <a:p>
            <a:pPr marL="609600" indent="-609600"/>
            <a:r>
              <a:rPr lang="ru-RU" dirty="0">
                <a:latin typeface="Times New Roman" pitchFamily="18" charset="0"/>
                <a:cs typeface="Times New Roman" pitchFamily="18" charset="0"/>
              </a:rPr>
              <a:t>КРОК 2 «Не оператор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шукає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проблему, а проблема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шукає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оператора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609600" indent="-609600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990600" lvl="1" indent="-533400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Сформувати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довідкову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інформацію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для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горизонтальних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та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вертикальних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зрізів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інформації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990600" lvl="1" indent="-533400"/>
            <a:r>
              <a:rPr lang="uk-UA" dirty="0">
                <a:latin typeface="Times New Roman" pitchFamily="18" charset="0"/>
                <a:cs typeface="Times New Roman" pitchFamily="18" charset="0"/>
              </a:rPr>
              <a:t>Автоматизувати процеси автоматичного виявлення відхилень в роботі розрахункової системи, систем оперативного та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білінгового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контролю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1447800" lvl="2" indent="-533400"/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Виявлення крадіжок (контроль небалансів, контроль роботи приладів обліку)</a:t>
            </a:r>
          </a:p>
          <a:p>
            <a:pPr marL="1447800" lvl="2" indent="-533400"/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Виявлення не вірних підключень</a:t>
            </a:r>
            <a:endParaRPr lang="en-US" sz="1800" dirty="0">
              <a:latin typeface="Times New Roman" pitchFamily="18" charset="0"/>
              <a:cs typeface="Times New Roman" pitchFamily="18" charset="0"/>
            </a:endParaRPr>
          </a:p>
          <a:p>
            <a:pPr marL="990600" lvl="1" indent="-533400"/>
            <a:r>
              <a:rPr lang="uk-UA" dirty="0">
                <a:latin typeface="Times New Roman" pitchFamily="18" charset="0"/>
                <a:cs typeface="Times New Roman" pitchFamily="18" charset="0"/>
              </a:rPr>
              <a:t>Розробити алгоритми оперативної реакції відповідних служб на різного роду “збої” в роботі механізмів розрахунків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990600" lvl="1" indent="-533400"/>
            <a:r>
              <a:rPr lang="uk-UA" dirty="0">
                <a:latin typeface="Times New Roman" pitchFamily="18" charset="0"/>
                <a:cs typeface="Times New Roman" pitchFamily="18" charset="0"/>
              </a:rPr>
              <a:t>Надати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зворотній доступ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до оперативної інформації працівникам на самому нижньому рівні (підстанції та інше) для оперативного втручання в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процеси (шляхом інформування про проблему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смс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viber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та ін.)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767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Наші цілі в цьому проекті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1236"/>
            <a:ext cx="10701130" cy="498944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r>
              <a:rPr lang="uk-UA" dirty="0">
                <a:latin typeface="Times New Roman" pitchFamily="18" charset="0"/>
                <a:cs typeface="Times New Roman" pitchFamily="18" charset="0"/>
              </a:rPr>
              <a:t>КРОК 3 “Максимум інформації за мінімум руху” –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відкритість, доступність, серійність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Відкрита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структура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організації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зберігання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динамічні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дерева,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довідники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інше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Відкриті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механізми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формування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розрахункових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базі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формул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скиптів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без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сторонніх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програм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(типу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Ecel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та інших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Можливість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аналітичних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звітів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базі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отриманої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інформації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внутрішньої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довідникової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інформації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без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залучення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розробників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ПЗ</a:t>
            </a:r>
          </a:p>
          <a:p>
            <a:pPr lvl="1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Розмежування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доступу та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видимості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користувачів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Поетапне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впровадження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інформаційної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масштабованість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204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Чому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MDM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ЕнергоЦентр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1236"/>
            <a:ext cx="10701130" cy="498944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Можливості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MDM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ЕнергоЦентр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Відкрита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архітектура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максимальна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кількість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встроєних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редакторів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задач (дерево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обліку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довідники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втрати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макети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звіти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marL="609600" indent="-609600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Єдине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інформаційно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довідникове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середовище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всіх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типів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задач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системи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облік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розрахунки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оперативний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контроль,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довідники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білінг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аналітика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Можливість опитування всіх типів приладів обліку, що представлені в Україні та оперативне розширення цього переліку по мірі появлення в Україні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Велика база знань по експлуатації системи в різних режимах роботи з навантаженнями до 100 000 приладів обліку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Великий досвід впровадження систем в режимі паралельної роботи та динамічного обміну даними з існуючими системами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Наявність необхідних модулів для вирішення всього спектру задач ОСР  - 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збір, аналіз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uk-UA" sz="2600" dirty="0" err="1" smtClean="0">
                <a:latin typeface="Times New Roman" pitchFamily="18" charset="0"/>
                <a:cs typeface="Times New Roman" pitchFamily="18" charset="0"/>
              </a:rPr>
              <a:t>Алармінг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600" dirty="0" err="1" smtClean="0">
                <a:latin typeface="Times New Roman" pitchFamily="18" charset="0"/>
                <a:cs typeface="Times New Roman" pitchFamily="18" charset="0"/>
              </a:rPr>
              <a:t>Білінг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, оперативний моніторинг, </a:t>
            </a:r>
            <a:r>
              <a:rPr lang="uk-UA" sz="2600" dirty="0" err="1" smtClean="0">
                <a:latin typeface="Times New Roman" pitchFamily="18" charset="0"/>
                <a:cs typeface="Times New Roman" pitchFamily="18" charset="0"/>
              </a:rPr>
              <a:t>Веб</a:t>
            </a:r>
            <a:r>
              <a:rPr lang="uk-UA" sz="2600" dirty="0" smtClean="0">
                <a:latin typeface="Times New Roman" pitchFamily="18" charset="0"/>
                <a:cs typeface="Times New Roman" pitchFamily="18" charset="0"/>
              </a:rPr>
              <a:t> кабінет споживача з даними обліку та </a:t>
            </a:r>
            <a:r>
              <a:rPr lang="uk-UA" sz="2600" dirty="0" err="1" smtClean="0">
                <a:latin typeface="Times New Roman" pitchFamily="18" charset="0"/>
                <a:cs typeface="Times New Roman" pitchFamily="18" charset="0"/>
              </a:rPr>
              <a:t>білінгу</a:t>
            </a:r>
            <a:endParaRPr lang="uk-U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7898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Чому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MDM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ЕнергоЦентр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1236"/>
            <a:ext cx="10701130" cy="498944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Єдина довідкова система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Відкрита архітектура, що дозволяє створити будь який набір довідкової інформації на будь якому типові вузла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Можливість накопичення довідкової інформації необхідної для уніфікації її в розрізі ОСР і її бізнес процесів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Використання довідникової інформації в розрахункових параметрах та аналітичних модулях(фільтри) у вигляді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силок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та неї (достатньо один раз змінити значення довідника і скрізь автоматично все перерахується або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перезгрупується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відносно нього)</a:t>
            </a:r>
          </a:p>
          <a:p>
            <a:pPr marL="609600" indent="-609600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Первиний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аналіз ввідної інформації (контроль внесення завідомо недостовірних даних в макетах чи модулі ручного вводу) на базі відкритих алгоритмів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Автоматичний наскрізний аналіз даних довідників (контроль планових повірок, технічних оглядів та ін.)</a:t>
            </a:r>
          </a:p>
          <a:p>
            <a:pPr marL="609600" indent="-60960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938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Чому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MDM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ЕнергоЦентр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1236"/>
            <a:ext cx="10701130" cy="498944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Для комерційного та технічного обліку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Відкриті механізми створення будь яких розрахункових параметрів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Відкриті механізми опису втрат на вузлах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Контроль небалансів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Наскрізний аналіз журналів подій, векторних діаграм та ін.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Автоматичний обмін даними  з системами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ERP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компанії (на базі відкритого конструктора форматів даних)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Обробка даних з додаткових каналів приладів обліку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Автоматичне заміщення даних згідно алгоритмів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Розрахунок прогнозних величин на базі різноманітної довідкової інформації (включаючи погодні дані)</a:t>
            </a:r>
          </a:p>
          <a:p>
            <a:pPr marL="609600" indent="-609600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Міжсерверний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обмін даними з іншими системами обліку (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Інтеп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NovaSys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АльфаЦентр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ін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Видача інформації в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Скада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систему компанії</a:t>
            </a:r>
          </a:p>
          <a:p>
            <a:pPr marL="609600" indent="-60960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402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Чому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MDM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ЕнергоЦентр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31236"/>
            <a:ext cx="10701130" cy="4989442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Для побутового обліку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Збір інформації зі всіх побутових контролерів, що представлені в Україні (ті, які мають відкритий інтерфейс)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Робота з Реле лічильника в ручному і автоматичному режимі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Користувацька довідкова інформація (дані споживача, таблиця відключень, заборгованість та ін.)</a:t>
            </a:r>
          </a:p>
          <a:p>
            <a:pPr marL="609600" indent="-609600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Можливість внесення даних споживання через кабінет користувача чи інформуванням через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месенджери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Веб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кабінет користувача з можливістю перегляду та внесення даних</a:t>
            </a:r>
          </a:p>
          <a:p>
            <a:pPr marL="609600" indent="-609600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609600" indent="-609600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7304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1259</Words>
  <Application>Microsoft Office PowerPoint</Application>
  <PresentationFormat>Произвольный</PresentationFormat>
  <Paragraphs>108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MDM «Енергоцентр»™ автоматизація функцій дистрибуції енергоносіїв «під ключ» (збір даних, аналіз, розрахунки, ,біллінг,  оперативний контроль)</vt:lpstr>
      <vt:lpstr>Наші досягнення</vt:lpstr>
      <vt:lpstr>Наші цілі в цьому проекті </vt:lpstr>
      <vt:lpstr>Наші цілі в цьому проекті </vt:lpstr>
      <vt:lpstr>Наші цілі в цьому проекті </vt:lpstr>
      <vt:lpstr>Чому MDM «ЕнергоЦентр»?</vt:lpstr>
      <vt:lpstr>Чому MDM «ЕнергоЦентр»?</vt:lpstr>
      <vt:lpstr>Чому MDM «ЕнергоЦентр»?</vt:lpstr>
      <vt:lpstr>Чому MDM «ЕнергоЦентр»?</vt:lpstr>
      <vt:lpstr>Чому MDM «ЕнергоЦентр»?</vt:lpstr>
      <vt:lpstr>Чому MDM «ЕнергоЦентр»?</vt:lpstr>
      <vt:lpstr>Презентация PowerPoint</vt:lpstr>
      <vt:lpstr>Наші переваги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ПЗ «Енергоцентр»™ автоматизація енергообліку «під ключ»</dc:title>
  <dc:creator>USER</dc:creator>
  <cp:lastModifiedBy>Робота</cp:lastModifiedBy>
  <cp:revision>79</cp:revision>
  <dcterms:created xsi:type="dcterms:W3CDTF">2020-10-08T09:00:06Z</dcterms:created>
  <dcterms:modified xsi:type="dcterms:W3CDTF">2020-12-01T12:40:45Z</dcterms:modified>
</cp:coreProperties>
</file>