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80" r:id="rId5"/>
    <p:sldId id="258" r:id="rId6"/>
    <p:sldId id="259" r:id="rId7"/>
    <p:sldId id="270" r:id="rId8"/>
    <p:sldId id="267" r:id="rId9"/>
    <p:sldId id="268" r:id="rId10"/>
    <p:sldId id="269" r:id="rId11"/>
    <p:sldId id="271" r:id="rId12"/>
    <p:sldId id="272" r:id="rId13"/>
    <p:sldId id="273" r:id="rId14"/>
    <p:sldId id="275" r:id="rId15"/>
    <p:sldId id="274" r:id="rId16"/>
    <p:sldId id="276" r:id="rId17"/>
    <p:sldId id="277" r:id="rId18"/>
    <p:sldId id="278" r:id="rId19"/>
    <p:sldId id="261" r:id="rId20"/>
    <p:sldId id="262" r:id="rId21"/>
    <p:sldId id="263" r:id="rId22"/>
    <p:sldId id="264" r:id="rId23"/>
    <p:sldId id="265" r:id="rId24"/>
    <p:sldId id="266" r:id="rId25"/>
    <p:sldId id="27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7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10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0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8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8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5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28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95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6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1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A387F-4847-4FD8-BB28-F595D4849700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5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7912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7300" b="1" dirty="0" smtClean="0"/>
              <a:t>ПЗ «</a:t>
            </a:r>
            <a:r>
              <a:rPr lang="ru-RU" sz="7300" b="1" dirty="0" err="1" smtClean="0"/>
              <a:t>Енергоцентр</a:t>
            </a:r>
            <a:r>
              <a:rPr lang="ru-RU" sz="7300" b="1" dirty="0" smtClean="0"/>
              <a:t>»™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err="1" smtClean="0"/>
              <a:t>автоматизац</a:t>
            </a:r>
            <a:r>
              <a:rPr lang="uk-UA" sz="2400" dirty="0" err="1" smtClean="0"/>
              <a:t>ія</a:t>
            </a:r>
            <a:r>
              <a:rPr lang="uk-UA" sz="2400" dirty="0" smtClean="0"/>
              <a:t> </a:t>
            </a:r>
            <a:r>
              <a:rPr lang="uk-UA" sz="2400" dirty="0" err="1" smtClean="0"/>
              <a:t>енергообліку</a:t>
            </a:r>
            <a:r>
              <a:rPr lang="uk-UA" sz="2400" dirty="0" smtClean="0"/>
              <a:t> «під ключ»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966658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dirty="0" err="1" smtClean="0"/>
              <a:t>Тов</a:t>
            </a:r>
            <a:r>
              <a:rPr lang="uk-UA" dirty="0" smtClean="0"/>
              <a:t> «Вік-</a:t>
            </a:r>
            <a:r>
              <a:rPr lang="uk-UA" dirty="0" err="1" smtClean="0"/>
              <a:t>Софт</a:t>
            </a:r>
            <a:r>
              <a:rPr lang="uk-UA" dirty="0" smtClean="0"/>
              <a:t>»</a:t>
            </a:r>
          </a:p>
          <a:p>
            <a:r>
              <a:rPr lang="uk-UA" dirty="0" smtClean="0"/>
              <a:t>2020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283273"/>
            <a:ext cx="23812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48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(тарифи)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6238" y="1179513"/>
            <a:ext cx="9199524" cy="499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68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(тарифи)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79576"/>
            <a:ext cx="10840278" cy="4997387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 вести в системі набір моделей формування тарифів, а в картці споживача вказати яка саме модель буде використовуватись до нього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Кожен тариф – це формула в якій можна використовувати будь які параметри довідкових полів, що Ви описали в системі (наприклад описати довідкове поле – «тип виробництва» і в формулі використовувати це значення як допоміжний коефіцієнт розрахунку, а саме довідкове поле заповнювати в картці підприємства)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99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(Заявки та коригування)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6237" y="1179513"/>
            <a:ext cx="9744919" cy="5293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556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(аналіз даних в розрізі постачальника)</a:t>
            </a:r>
            <a:endParaRPr lang="en-US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995" y="1261075"/>
            <a:ext cx="7204005" cy="546904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0967" y="1877303"/>
            <a:ext cx="8299030" cy="498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47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(аналіз даних в розрізі постачальника)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38528"/>
            <a:ext cx="10840278" cy="4238435"/>
          </a:xfrm>
        </p:spPr>
        <p:txBody>
          <a:bodyPr/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групових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аналітичних звітів по всім клієнтам постачальника з врахуванням фільтрів (всі дані доступні для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вигрузки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Ексель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Ці модулі постійно розвиваються і розширяються по мірі експлуатації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0841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dirty="0"/>
              <a:t>(аналіз даних </a:t>
            </a:r>
            <a:r>
              <a:rPr lang="uk-UA" dirty="0" smtClean="0"/>
              <a:t>клієнта)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3800" y="1825625"/>
            <a:ext cx="1012440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842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/>
              <a:t>(аналіз даних </a:t>
            </a:r>
            <a:r>
              <a:rPr lang="uk-UA" sz="2400" dirty="0" smtClean="0"/>
              <a:t>клієнта)</a:t>
            </a:r>
            <a:endParaRPr lang="en-US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картка клієнта з врахуванням всіх його параметрів для автоматичного формування тарифів, рахунків, актів та ін.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Дані про його фактичне та прогнозоване (заявки) споживання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Дані про його виписані рахунки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Дані про його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проплати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(робота з клієнт банк)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Дані про його баланс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636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000" dirty="0" smtClean="0"/>
              <a:t>(прийом даних та розсилки)</a:t>
            </a:r>
            <a:endParaRPr lang="en-US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3748" y="1470923"/>
            <a:ext cx="10304504" cy="476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80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000" dirty="0" smtClean="0"/>
              <a:t>(прийом даних та розсилки)</a:t>
            </a:r>
            <a:endParaRPr lang="en-US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929730" cy="4351338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даних виписок з різних клієнт-банків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макетів по фактичному споживанню від клієнтів, операторів комерційних даних, ОСР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Обробка макету з ММС з фактичним споживанням групи Б по кожному ОСР для автоматичного формування  фактичного споживання кожного з клієнтів 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розсилки рахунків клієнтам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розсилки різних повідомлень (попередження, нагадування та ін.)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розсилки актів по виставленим рахункам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715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5307"/>
          </a:xfrm>
        </p:spPr>
        <p:txBody>
          <a:bodyPr/>
          <a:lstStyle/>
          <a:p>
            <a:r>
              <a:rPr lang="uk-UA" dirty="0" smtClean="0"/>
              <a:t>Веб кабінет користувача - Загальна</a:t>
            </a:r>
            <a:endParaRPr lang="en-US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4278" y="1353312"/>
            <a:ext cx="8898380" cy="483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9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Наші досягнення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Починаючи з 2007 року ми розвиваємо коробочний продукт для автоматизації обліку енергоресурсів ПЗ «Енергоцентр», який завдяки своїй відкритій архітектурі та зручній технічній підтримці став №1 на ринку України як для невеликих компаній так і для корпоративного сектору.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Наші впровадження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1700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офіційно проданих копій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ОСР (колишні обленерго) використовують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 100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обєктів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генерації (ТЕЦ, мала гідро, альтернативна та ін.)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 20 постачальників електроенергії (ТЕК, Енерджі365, Енергопостачальник, Технологічні продукти та ін.)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корпоративний сектор (ДТЕК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МетІнвест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ТрансНафта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ТрансГаз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великі торгові мережі та ін.)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Комплексний облік енергоресурсів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газ, тепло) для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ТеплокомунЕнерго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КиївТепло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ЧернігівТеплокомун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РівнеТеплокомун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ін.)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675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/>
          <a:lstStyle/>
          <a:p>
            <a:r>
              <a:rPr lang="uk-UA" dirty="0"/>
              <a:t>Веб кабінет користувача - </a:t>
            </a:r>
            <a:r>
              <a:rPr lang="uk-UA" dirty="0" smtClean="0"/>
              <a:t>Тарифи</a:t>
            </a:r>
            <a:endParaRPr lang="en-US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8897902" cy="482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738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8187"/>
          </a:xfrm>
        </p:spPr>
        <p:txBody>
          <a:bodyPr/>
          <a:lstStyle/>
          <a:p>
            <a:r>
              <a:rPr lang="uk-UA" dirty="0"/>
              <a:t>Веб кабінет користувача </a:t>
            </a:r>
            <a:r>
              <a:rPr lang="uk-UA" dirty="0" smtClean="0"/>
              <a:t>– Фактичне </a:t>
            </a:r>
            <a:r>
              <a:rPr lang="uk-UA" dirty="0" err="1" smtClean="0"/>
              <a:t>сп</a:t>
            </a:r>
            <a:r>
              <a:rPr lang="uk-UA" dirty="0" smtClean="0"/>
              <a:t>.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690688"/>
            <a:ext cx="8787016" cy="476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55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Веб кабінет користувача – </a:t>
            </a:r>
            <a:r>
              <a:rPr lang="uk-UA" dirty="0" smtClean="0"/>
              <a:t>Ручне введення</a:t>
            </a:r>
            <a:endParaRPr lang="en-US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80547"/>
            <a:ext cx="10515600" cy="424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792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2992296"/>
            <a:ext cx="10515600" cy="38657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8187"/>
          </a:xfrm>
        </p:spPr>
        <p:txBody>
          <a:bodyPr>
            <a:normAutofit/>
          </a:bodyPr>
          <a:lstStyle/>
          <a:p>
            <a:r>
              <a:rPr lang="uk-UA" sz="3600" dirty="0"/>
              <a:t>Веб кабінет користувача – </a:t>
            </a:r>
            <a:r>
              <a:rPr lang="uk-UA" sz="3600" dirty="0" smtClean="0"/>
              <a:t>Заявки та коригування</a:t>
            </a:r>
            <a:endParaRPr lang="en-US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177535"/>
            <a:ext cx="10515600" cy="325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98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/>
              <a:t>Веб кабінет користувача – </a:t>
            </a:r>
            <a:r>
              <a:rPr lang="uk-UA" sz="4000" dirty="0" smtClean="0"/>
              <a:t>Контроль платежів</a:t>
            </a:r>
            <a:endParaRPr lang="en-US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54132"/>
            <a:ext cx="10515600" cy="409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04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Наші переваги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10139"/>
            <a:ext cx="10515600" cy="4566824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років праці на ринку енергетики України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Величезна база напрацювань щодо модулів і їх функціоналу, що дозволяє швидко впроваджувати нові механізми аналізу і обробки даних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Повний цикл обробки даних  - від отримання даних з різних джерел (автоматичний і ручний) до виставлення рахунків та контролю прийому платежів для формування БАЛАНСУ клієнта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макетів від ОСР та інших компаній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Обробка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файлів отриманих з ММС платформи і подальше використання цих даних в розбивці групи Б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 формувати заявки в кабінеті користувача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Технічна підтримка, що перевірена роками та тисячами наших клієнтів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Постійний контроль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зворотнього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звязку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покращення можливостей модулів нашого продукту ПЗ «Енергоцентр»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61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Про ПЗ «Енергоцентр»™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44168"/>
            <a:ext cx="10920984" cy="48327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Цей продукт розвивається як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MDM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Meter Data Management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що дозволяє виконувати весь спектр дій з даними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енергообліку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Автоматизовий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ручний збір даних безпосередньо з приладів обліку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Збір даних з датчиків та сигналізаторів, управління зовнішніми реле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Обмін інформацією з суміжними системами обліку та іншими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системами (користувацьке створення необхідних форм)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функцій онлайн аналізу вхідних даних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Аларми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фактичним та прогнозованим споживанням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Користувацьке формування звітів в форматі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Excel, XML, html;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з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ієнт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-банком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Ручне та автоматичне формування користувацьких документів (звіти, рахунки, акти, та ін.)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Автоматична та ручна розсилка даних та звітів (включаючи ЕЦП підпис)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загальних балансів по компанії (споживання, платежі, відключення та ін.) в любому розрізі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 сервер (кабінет клієнта), що може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налаштувається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користувачем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304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651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04" y="429450"/>
            <a:ext cx="8617225" cy="6150585"/>
          </a:xfrm>
        </p:spPr>
      </p:pic>
    </p:spTree>
    <p:extLst>
      <p:ext uri="{BB962C8B-B14F-4D97-AF65-F5344CB8AC3E}">
        <p14:creationId xmlns:p14="http://schemas.microsoft.com/office/powerpoint/2010/main" val="2438042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Модулі ПЗ «Енергоцентр»™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351722"/>
            <a:ext cx="10830339" cy="5198165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1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«Опитувач» - опитує всі типи електролічильників, що є в реєстрі України (включаючи побут), більшість приладів обліку газу, тепла та інших ресурсів, датчики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телевімірювання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телесигналізації, функції телеуправління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МейлСервер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- підтримує обмін даними та структурами з іншими системами обліку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CSV,XML,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з системами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ERP (1C, SAP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ін.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базі форматів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CSV,XML,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та прийом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передача різнотипних даних по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MMS,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ГарПок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Сервери погоди та ін.)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Конфігуратор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дозволяє формувати інформаційну структуру системи (структуру дерева точок обліку та контрагентів, формати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XML, CSV,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 втрат та розрахункових параметрів, прав доступу користувачів та видимість даних), створювати алгоритми подій, які інформуватимуть користувача та ін.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«Веб сервер» -  дозволяє переглядати необхідну інформацію в браузері як на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ютері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 і у смартфоні.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«ІБС» -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білінговий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модуль, що веде всю необхідну інформацію для створення рахунків, актів, контролю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проплат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ін.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10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056612"/>
            <a:ext cx="8828375" cy="47958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332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Можливості модуля ІБС </a:t>
            </a:r>
            <a:br>
              <a:rPr lang="uk-UA" dirty="0" smtClean="0"/>
            </a:br>
            <a:r>
              <a:rPr lang="uk-UA" sz="2400" dirty="0" smtClean="0"/>
              <a:t>(ведення довідників)</a:t>
            </a:r>
            <a:endParaRPr lang="en-US" sz="24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4540" y="2679001"/>
            <a:ext cx="8254238" cy="41271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670" y="2400555"/>
            <a:ext cx="5920216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875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/>
              <a:t>(ведення довідників)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5576" cy="4351338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системі ведуться всі необхідні довідники для автоматичного розрахунку тарифів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даний момент ми очікуємо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інтерфейси від НЕК та інших структур для автоматичної синхронізації даних тому зараз доступний лише спосіб загрузки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файлів цих даних, що отримані безпосередньо з Веб кабінету постачальника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Всі типи документів, що використовуються в системі, створенні на базі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html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 та можуть мінятись без залучення розробника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Всі елементи довідкової системи доступні в модулі задання формули тарифу для кожного клієнта,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дозволяє автоматично і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динамічно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розраховувати їх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28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95" y="2789394"/>
            <a:ext cx="9199874" cy="37212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(робота з документами)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6295" y="1181126"/>
            <a:ext cx="10515600" cy="16082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392" y="3254284"/>
            <a:ext cx="7440168" cy="404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320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89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Можливості модуля ІБС </a:t>
            </a:r>
            <a:br>
              <a:rPr lang="uk-UA" dirty="0"/>
            </a:br>
            <a:r>
              <a:rPr lang="uk-UA" sz="2400" dirty="0" smtClean="0"/>
              <a:t>(тарифи)</a:t>
            </a:r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77689"/>
            <a:ext cx="10515600" cy="440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8353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957</Words>
  <Application>Microsoft Office PowerPoint</Application>
  <PresentationFormat>Широкоэкранный</PresentationFormat>
  <Paragraphs>79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  ПЗ «Енергоцентр»™ автоматизація енергообліку «під ключ»</vt:lpstr>
      <vt:lpstr>Наші досягнення</vt:lpstr>
      <vt:lpstr>Про ПЗ «Енергоцентр»™</vt:lpstr>
      <vt:lpstr>Презентация PowerPoint</vt:lpstr>
      <vt:lpstr>Модулі ПЗ «Енергоцентр»™</vt:lpstr>
      <vt:lpstr>Можливості модуля ІБС  (ведення довідників)</vt:lpstr>
      <vt:lpstr>Можливості модуля ІБС  (ведення довідників)</vt:lpstr>
      <vt:lpstr>Можливості модуля ІБС  (робота з документами)</vt:lpstr>
      <vt:lpstr>Можливості модуля ІБС  (тарифи)</vt:lpstr>
      <vt:lpstr>Можливості модуля ІБС  (тарифи)</vt:lpstr>
      <vt:lpstr>Можливості модуля ІБС  (тарифи)</vt:lpstr>
      <vt:lpstr>Можливості модуля ІБС  (Заявки та коригування)</vt:lpstr>
      <vt:lpstr>Можливості модуля ІБС  (аналіз даних в розрізі постачальника)</vt:lpstr>
      <vt:lpstr>Можливості модуля ІБС  (аналіз даних в розрізі постачальника)</vt:lpstr>
      <vt:lpstr>Можливості модуля ІБС  (аналіз даних клієнта)</vt:lpstr>
      <vt:lpstr>Можливості модуля ІБС  (аналіз даних клієнта)</vt:lpstr>
      <vt:lpstr>Можливості модуля ІБС  (прийом даних та розсилки)</vt:lpstr>
      <vt:lpstr>Можливості модуля ІБС  (прийом даних та розсилки)</vt:lpstr>
      <vt:lpstr>Веб кабінет користувача - Загальна</vt:lpstr>
      <vt:lpstr>Веб кабінет користувача - Тарифи</vt:lpstr>
      <vt:lpstr>Веб кабінет користувача – Фактичне сп.</vt:lpstr>
      <vt:lpstr>Веб кабінет користувача – Ручне введення</vt:lpstr>
      <vt:lpstr>Веб кабінет користувача – Заявки та коригування</vt:lpstr>
      <vt:lpstr>Веб кабінет користувача – Контроль платежів</vt:lpstr>
      <vt:lpstr>Наші переваги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ПЗ «Енергоцентр»™ автоматизація енергообліку «під ключ»</dc:title>
  <dc:creator>USER</dc:creator>
  <cp:lastModifiedBy>USER</cp:lastModifiedBy>
  <cp:revision>49</cp:revision>
  <dcterms:created xsi:type="dcterms:W3CDTF">2020-10-08T09:00:06Z</dcterms:created>
  <dcterms:modified xsi:type="dcterms:W3CDTF">2020-10-12T17:14:15Z</dcterms:modified>
</cp:coreProperties>
</file>